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74" r:id="rId5"/>
    <p:sldId id="276" r:id="rId6"/>
    <p:sldId id="281" r:id="rId7"/>
    <p:sldId id="271" r:id="rId8"/>
    <p:sldId id="259" r:id="rId9"/>
    <p:sldId id="260" r:id="rId10"/>
    <p:sldId id="261" r:id="rId11"/>
    <p:sldId id="272" r:id="rId12"/>
    <p:sldId id="273" r:id="rId13"/>
    <p:sldId id="263" r:id="rId14"/>
    <p:sldId id="264" r:id="rId15"/>
    <p:sldId id="279" r:id="rId16"/>
    <p:sldId id="262" r:id="rId17"/>
    <p:sldId id="277" r:id="rId18"/>
    <p:sldId id="265" r:id="rId19"/>
    <p:sldId id="266" r:id="rId20"/>
    <p:sldId id="267" r:id="rId21"/>
    <p:sldId id="278" r:id="rId22"/>
    <p:sldId id="268" r:id="rId23"/>
    <p:sldId id="269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81803" autoAdjust="0"/>
  </p:normalViewPr>
  <p:slideViewPr>
    <p:cSldViewPr>
      <p:cViewPr varScale="1">
        <p:scale>
          <a:sx n="60" d="100"/>
          <a:sy n="60" d="100"/>
        </p:scale>
        <p:origin x="-13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B6277-763B-4124-9081-349656AF99CE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BEE27-B85B-458F-BFD7-C7E8D832FC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Challenge of this talk for me – sp has become a wide field of action,</a:t>
            </a:r>
            <a:r>
              <a:rPr lang="en-GB" baseline="0" dirty="0" smtClean="0"/>
              <a:t> how to capture it, and focus on today’s critical issues?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India: electoral competition may not deliver quality schemes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are still many sceptics around. Let’s look at</a:t>
            </a:r>
            <a:r>
              <a:rPr lang="en-GB" baseline="0" dirty="0" smtClean="0"/>
              <a:t> </a:t>
            </a:r>
            <a:r>
              <a:rPr lang="en-GB" dirty="0" smtClean="0"/>
              <a:t>some of the arguments. Dependency, revenue diversion, growth reduction, donor influence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Eg</a:t>
            </a:r>
            <a:r>
              <a:rPr lang="en-GB" dirty="0" smtClean="0"/>
              <a:t> powerful pension lobby combines with clear electoral logic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of how a marketing programme could stretch out to covering</a:t>
            </a:r>
            <a:r>
              <a:rPr lang="en-GB" baseline="0" dirty="0" smtClean="0"/>
              <a:t> assets and protection as well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two bullets are the components</a:t>
            </a:r>
            <a:r>
              <a:rPr lang="en-GB" baseline="0" dirty="0" smtClean="0"/>
              <a:t> of PPG, the outcomes/aspects of growth which make it pro-poor.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Improvements gradual, often with set backs; impoverishment may be rapid and dramatic</a:t>
            </a:r>
          </a:p>
          <a:p>
            <a:r>
              <a:rPr lang="en-GB" dirty="0" smtClean="0"/>
              <a:t>Comparative study in progress to see whether patterns are similar elsewhere (eg Tanzania)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36DEA1-97E2-4396-B8C2-12C726F6C37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you remember the SRM?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LA:</a:t>
            </a:r>
            <a:r>
              <a:rPr lang="en-GB" baseline="0" dirty="0" smtClean="0"/>
              <a:t> CT programmes tackle underlying causes of future poverty via health, education and child labour</a:t>
            </a:r>
          </a:p>
          <a:p>
            <a:r>
              <a:rPr lang="en-GB" baseline="0" dirty="0" smtClean="0"/>
              <a:t>SSA: CTs address life cycle risks (age, </a:t>
            </a:r>
            <a:r>
              <a:rPr lang="en-GB" baseline="0" dirty="0" err="1" smtClean="0"/>
              <a:t>orphanhood</a:t>
            </a:r>
            <a:r>
              <a:rPr lang="en-GB" baseline="0" dirty="0" smtClean="0"/>
              <a:t>), chronic poverty and vulnerability</a:t>
            </a:r>
          </a:p>
          <a:p>
            <a:r>
              <a:rPr lang="en-GB" baseline="0" dirty="0" smtClean="0"/>
              <a:t>SA: support for social transformation including women’s empowerment OR [me]: support vulnerable workers and malfunctioning labour markets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Look at how politics shapes sp trajectories</a:t>
            </a:r>
          </a:p>
          <a:p>
            <a:endParaRPr lang="en-GB" dirty="0" smtClean="0"/>
          </a:p>
          <a:p>
            <a:r>
              <a:rPr lang="en-GB" dirty="0" smtClean="0"/>
              <a:t>Insurance may sound attractive – especially to promote investment and growth in incomes, but insurance</a:t>
            </a:r>
            <a:r>
              <a:rPr lang="en-GB" baseline="0" dirty="0" smtClean="0"/>
              <a:t> markets are so ill developed that cash transfers are likely to play a considerable role.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See useful summary of evidence and strength of it, on p 47.</a:t>
            </a:r>
          </a:p>
          <a:p>
            <a:r>
              <a:rPr lang="en-GB" dirty="0" smtClean="0"/>
              <a:t>Strong evidence for s/t and m/t, less so for l/t (</a:t>
            </a:r>
            <a:r>
              <a:rPr lang="en-GB" dirty="0" err="1" smtClean="0"/>
              <a:t>becuase</a:t>
            </a:r>
            <a:r>
              <a:rPr lang="en-GB" dirty="0" smtClean="0"/>
              <a:t> time has not elapsed sufficiently in most programmes, </a:t>
            </a:r>
            <a:r>
              <a:rPr lang="en-GB" dirty="0" err="1" smtClean="0"/>
              <a:t>Progresa</a:t>
            </a:r>
            <a:r>
              <a:rPr lang="en-GB" dirty="0" smtClean="0"/>
              <a:t> = exception)  and effects on growth etc.</a:t>
            </a:r>
          </a:p>
          <a:p>
            <a:r>
              <a:rPr lang="en-GB" dirty="0" smtClean="0"/>
              <a:t>Methods of assessment not standardised so size of impact can be difficult to gauge *</a:t>
            </a:r>
            <a:r>
              <a:rPr lang="en-GB" dirty="0" err="1" smtClean="0"/>
              <a:t>eg</a:t>
            </a:r>
            <a:r>
              <a:rPr lang="en-GB" dirty="0" smtClean="0"/>
              <a:t> on nutrition).</a:t>
            </a:r>
          </a:p>
          <a:p>
            <a:r>
              <a:rPr lang="en-GB" dirty="0" smtClean="0"/>
              <a:t>Graduation (exiting</a:t>
            </a:r>
            <a:r>
              <a:rPr lang="en-GB" baseline="0" dirty="0" smtClean="0"/>
              <a:t> poverty) – topic of the next presentation.</a:t>
            </a:r>
          </a:p>
          <a:p>
            <a:r>
              <a:rPr lang="en-GB" baseline="0" dirty="0" smtClean="0"/>
              <a:t>Evidence on growth still poor (was poor in 2004) – why? Channels include: human capital investment, protecting assets, stimulating local markets, greater financial inclusion, easier job seeking...but the poorest contribute little to GDP, so macro-</a:t>
            </a:r>
            <a:r>
              <a:rPr lang="en-GB" baseline="0" dirty="0" err="1" smtClean="0"/>
              <a:t>grwoth</a:t>
            </a:r>
            <a:r>
              <a:rPr lang="en-GB" baseline="0" dirty="0" smtClean="0"/>
              <a:t> effects likely to be small.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Transparency a big issue. Democracy can help – elected representatives questioning flow of funds to beneficiaries.</a:t>
            </a:r>
          </a:p>
          <a:p>
            <a:endParaRPr lang="en-GB" dirty="0" smtClean="0"/>
          </a:p>
          <a:p>
            <a:r>
              <a:rPr lang="en-GB" dirty="0" smtClean="0"/>
              <a:t>Complementary programmes – nutrition, </a:t>
            </a:r>
            <a:r>
              <a:rPr lang="en-GB" dirty="0" err="1" smtClean="0"/>
              <a:t>mocro</a:t>
            </a:r>
            <a:r>
              <a:rPr lang="en-GB" dirty="0" smtClean="0"/>
              <a:t>-finance, training 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Uganda, 2005 UNHS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BEE27-B85B-458F-BFD7-C7E8D832FCB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3DFB-8167-4015-888B-E5FED5E0F99D}" type="datetimeFigureOut">
              <a:rPr lang="en-US" smtClean="0"/>
              <a:pPr/>
              <a:t>3/16/2012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1F854-E82D-496E-81F1-8A5D61857C5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ronicpoverty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00372"/>
            <a:ext cx="7772400" cy="600078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Social protection: </a:t>
            </a:r>
            <a:br>
              <a:rPr lang="en-GB" dirty="0" smtClean="0"/>
            </a:br>
            <a:r>
              <a:rPr lang="en-GB" dirty="0" smtClean="0"/>
              <a:t>overview of </a:t>
            </a:r>
            <a:br>
              <a:rPr lang="en-GB" dirty="0" smtClean="0"/>
            </a:br>
            <a:r>
              <a:rPr lang="en-GB" dirty="0" smtClean="0"/>
              <a:t>progress and challenges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929174"/>
            <a:ext cx="6400800" cy="1928826"/>
          </a:xfrm>
        </p:spPr>
        <p:txBody>
          <a:bodyPr>
            <a:normAutofit fontScale="47500" lnSpcReduction="20000"/>
          </a:bodyPr>
          <a:lstStyle/>
          <a:p>
            <a:endParaRPr lang="en-GB" b="1" i="1" dirty="0" smtClean="0"/>
          </a:p>
          <a:p>
            <a:endParaRPr lang="en-GB" b="1" i="1" dirty="0" smtClean="0"/>
          </a:p>
          <a:p>
            <a:r>
              <a:rPr lang="en-GB" b="1" i="1" dirty="0" smtClean="0"/>
              <a:t>Building Resilience and Assets for Food Security: </a:t>
            </a:r>
          </a:p>
          <a:p>
            <a:r>
              <a:rPr lang="en-GB" b="1" i="1" dirty="0" smtClean="0"/>
              <a:t>Evidence and Implications for Feed the Future</a:t>
            </a:r>
          </a:p>
          <a:p>
            <a:r>
              <a:rPr lang="en-GB" b="1" dirty="0" smtClean="0"/>
              <a:t>September 29‐30, 2011, Washington, D.C.</a:t>
            </a:r>
            <a:endParaRPr lang="en-GB" b="1" smtClean="0"/>
          </a:p>
          <a:p>
            <a:endParaRPr lang="en-GB" b="1" dirty="0" smtClean="0"/>
          </a:p>
          <a:p>
            <a:r>
              <a:rPr lang="en-GB" dirty="0" smtClean="0"/>
              <a:t>Andrew Shepherd, ODI - a.shepherd@odi.org.uk</a:t>
            </a:r>
            <a:endParaRPr lang="en-GB" dirty="0"/>
          </a:p>
        </p:txBody>
      </p:sp>
      <p:pic>
        <p:nvPicPr>
          <p:cNvPr id="4" name="Picture 2" descr="logo1a"/>
          <p:cNvPicPr>
            <a:picLocks noChangeAspect="1" noChangeArrowheads="1"/>
          </p:cNvPicPr>
          <p:nvPr/>
        </p:nvPicPr>
        <p:blipFill>
          <a:blip r:embed="rId3" cstate="print"/>
          <a:srcRect l="4256" t="6210"/>
          <a:stretch>
            <a:fillRect/>
          </a:stretch>
        </p:blipFill>
        <p:spPr bwMode="auto">
          <a:xfrm>
            <a:off x="0" y="0"/>
            <a:ext cx="4724400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Expansion of provision – range of programmes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Competitive models and histories</a:t>
            </a:r>
          </a:p>
          <a:p>
            <a:pPr lvl="1"/>
            <a:r>
              <a:rPr lang="en-GB" dirty="0" smtClean="0"/>
              <a:t>LA: CCTs</a:t>
            </a:r>
          </a:p>
          <a:p>
            <a:pPr lvl="1"/>
            <a:r>
              <a:rPr lang="en-GB" dirty="0" smtClean="0"/>
              <a:t>S Africa: pension, child and disability grants </a:t>
            </a:r>
          </a:p>
          <a:p>
            <a:pPr lvl="1"/>
            <a:r>
              <a:rPr lang="en-GB" dirty="0" smtClean="0"/>
              <a:t>S Asia: public works, but also wide variety of allowances and grants</a:t>
            </a:r>
          </a:p>
          <a:p>
            <a:r>
              <a:rPr lang="en-GB" dirty="0" smtClean="0"/>
              <a:t>Universal: emergency relief</a:t>
            </a:r>
          </a:p>
          <a:p>
            <a:r>
              <a:rPr lang="en-GB" dirty="0" smtClean="0"/>
              <a:t>Innovative approaches: </a:t>
            </a:r>
          </a:p>
          <a:p>
            <a:pPr lvl="1"/>
            <a:r>
              <a:rPr lang="en-GB" dirty="0" smtClean="0"/>
              <a:t>grants to the poorest households</a:t>
            </a:r>
          </a:p>
          <a:p>
            <a:pPr lvl="1"/>
            <a:r>
              <a:rPr lang="en-GB" dirty="0" smtClean="0"/>
              <a:t>Insurance (health; micro-finance; weather-indexed)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of 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Widespread awareness of value of robust evaluation</a:t>
            </a:r>
          </a:p>
          <a:p>
            <a:pPr lvl="1"/>
            <a:r>
              <a:rPr lang="en-GB" dirty="0" smtClean="0"/>
              <a:t>S/T: reduce poverty (gap), hunger/malnutrition, access to services</a:t>
            </a:r>
          </a:p>
          <a:p>
            <a:pPr lvl="1"/>
            <a:r>
              <a:rPr lang="en-GB" dirty="0" smtClean="0"/>
              <a:t>M/T: positive effects on livelihood strategies </a:t>
            </a:r>
            <a:r>
              <a:rPr lang="en-GB" dirty="0" err="1" smtClean="0"/>
              <a:t>eg</a:t>
            </a:r>
            <a:r>
              <a:rPr lang="en-GB" dirty="0" smtClean="0"/>
              <a:t> asset loss avoidance</a:t>
            </a:r>
          </a:p>
          <a:p>
            <a:pPr lvl="1"/>
            <a:r>
              <a:rPr lang="en-GB" dirty="0" smtClean="0"/>
              <a:t>L/T: interrupt inter-generational transmission of poverty, via education</a:t>
            </a:r>
          </a:p>
          <a:p>
            <a:r>
              <a:rPr lang="en-GB" dirty="0" smtClean="0"/>
              <a:t>Questions remain on effects on inclusive growth, women’s empowerment, reducing/mitigating climate risk, facilitating social cohesion, peace building...</a:t>
            </a:r>
          </a:p>
          <a:p>
            <a:pPr lvl="1"/>
            <a:r>
              <a:rPr lang="en-GB" dirty="0" smtClean="0"/>
              <a:t>Promoting women’s empowerment/gender equality = secondary objective</a:t>
            </a:r>
          </a:p>
          <a:p>
            <a:pPr lvl="1"/>
            <a:r>
              <a:rPr lang="en-GB" dirty="0" smtClean="0"/>
              <a:t>Targeting women not enough: adapt programmes to their interests (</a:t>
            </a:r>
            <a:r>
              <a:rPr lang="en-GB" dirty="0" err="1" smtClean="0"/>
              <a:t>eg</a:t>
            </a:r>
            <a:r>
              <a:rPr lang="en-GB" dirty="0" smtClean="0"/>
              <a:t> PSNP replacing waged labour with cash support for pregnant and nursing mothers)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influencing impacts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Levels of poverty/deprivation</a:t>
            </a:r>
          </a:p>
          <a:p>
            <a:pPr lvl="1"/>
            <a:r>
              <a:rPr lang="en-GB" dirty="0" smtClean="0"/>
              <a:t>The higher, the bigger the impact</a:t>
            </a:r>
          </a:p>
          <a:p>
            <a:r>
              <a:rPr lang="en-GB" dirty="0" smtClean="0"/>
              <a:t>Duration &amp; size of transfer</a:t>
            </a:r>
          </a:p>
          <a:p>
            <a:pPr lvl="1"/>
            <a:r>
              <a:rPr lang="en-GB" dirty="0" smtClean="0"/>
              <a:t>Level determines extent of poverty reduction</a:t>
            </a:r>
          </a:p>
          <a:p>
            <a:r>
              <a:rPr lang="en-GB" dirty="0" smtClean="0"/>
              <a:t>Coverage and quality of targeting</a:t>
            </a:r>
          </a:p>
          <a:p>
            <a:pPr lvl="1"/>
            <a:r>
              <a:rPr lang="en-GB" dirty="0" smtClean="0"/>
              <a:t>Widest coverage needed in mass poverty/least capacity LDCs</a:t>
            </a:r>
          </a:p>
          <a:p>
            <a:r>
              <a:rPr lang="en-GB" dirty="0" smtClean="0"/>
              <a:t>Age of recipient</a:t>
            </a:r>
          </a:p>
          <a:p>
            <a:r>
              <a:rPr lang="en-GB" dirty="0" smtClean="0"/>
              <a:t>Need and presence of complementary services</a:t>
            </a:r>
          </a:p>
          <a:p>
            <a:pPr lvl="1"/>
            <a:r>
              <a:rPr lang="en-GB" dirty="0" smtClean="0"/>
              <a:t>Health, education, but also financial, skills/business training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 of low income countries – politics&gt;capacity&gt;</a:t>
            </a:r>
            <a:r>
              <a:rPr lang="en-GB" b="1" i="1" dirty="0" smtClean="0"/>
              <a:t>finance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Affordability </a:t>
            </a:r>
          </a:p>
          <a:p>
            <a:pPr lvl="1"/>
            <a:r>
              <a:rPr lang="en-GB" dirty="0" smtClean="0"/>
              <a:t>MICs: 0.36 – 1.4% of GDP per scheme</a:t>
            </a:r>
          </a:p>
          <a:p>
            <a:pPr lvl="1"/>
            <a:r>
              <a:rPr lang="en-GB" dirty="0" smtClean="0"/>
              <a:t>Little information on LIC unit costs: $10-20 per month estimate</a:t>
            </a:r>
          </a:p>
          <a:p>
            <a:pPr lvl="2"/>
            <a:r>
              <a:rPr lang="en-GB" dirty="0" smtClean="0"/>
              <a:t>2.2-5.7% of GDP (ILO model)</a:t>
            </a:r>
          </a:p>
          <a:p>
            <a:pPr lvl="2"/>
            <a:r>
              <a:rPr lang="en-GB" dirty="0" smtClean="0"/>
              <a:t>0.2 – 8.7% of GDP (ODI/</a:t>
            </a:r>
            <a:r>
              <a:rPr lang="en-GB" dirty="0" err="1" smtClean="0"/>
              <a:t>Unicef</a:t>
            </a:r>
            <a:r>
              <a:rPr lang="en-GB" dirty="0" smtClean="0"/>
              <a:t> model)</a:t>
            </a:r>
          </a:p>
          <a:p>
            <a:pPr lvl="1"/>
            <a:r>
              <a:rPr lang="en-GB" dirty="0" smtClean="0"/>
              <a:t>SCF minimum to get LA-style impacts: 25-30% of household expenditure</a:t>
            </a:r>
          </a:p>
          <a:p>
            <a:r>
              <a:rPr lang="en-GB" dirty="0" smtClean="0"/>
              <a:t>Fiscal space varies </a:t>
            </a:r>
            <a:r>
              <a:rPr lang="en-GB" dirty="0" err="1" smtClean="0"/>
              <a:t>eg</a:t>
            </a:r>
            <a:r>
              <a:rPr lang="en-GB" dirty="0" smtClean="0"/>
              <a:t> West Africa:</a:t>
            </a:r>
          </a:p>
          <a:p>
            <a:pPr lvl="1"/>
            <a:r>
              <a:rPr lang="en-GB" dirty="0" smtClean="0"/>
              <a:t>Low population, oil-rich: can afford large scale transfers but currently allocate small budgets to social expenditure and lack institutional capacity</a:t>
            </a:r>
          </a:p>
          <a:p>
            <a:pPr lvl="1"/>
            <a:r>
              <a:rPr lang="en-GB" dirty="0" smtClean="0"/>
              <a:t> Higher social sector expenditure, but close to IMF limits: implies growth driven increase in tax, and re-allocation </a:t>
            </a:r>
          </a:p>
          <a:p>
            <a:r>
              <a:rPr lang="en-GB" dirty="0" smtClean="0"/>
              <a:t>Economic benefits also hard to estimate in LICs, and weighting of welfare gains to the poorest will influence the results.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 of low income countries – politics&gt;</a:t>
            </a:r>
            <a:r>
              <a:rPr lang="en-GB" b="1" i="1" dirty="0" smtClean="0"/>
              <a:t>capacity</a:t>
            </a:r>
            <a:r>
              <a:rPr lang="en-GB" dirty="0" smtClean="0"/>
              <a:t>&gt;finance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Both food security and life cycle risks driving social protection choices</a:t>
            </a:r>
          </a:p>
          <a:p>
            <a:pPr lvl="1"/>
            <a:r>
              <a:rPr lang="en-GB" sz="2000" dirty="0" smtClean="0"/>
              <a:t>Is there  capacity to do both, in an integrated way?</a:t>
            </a:r>
          </a:p>
          <a:p>
            <a:r>
              <a:rPr lang="en-GB" sz="2000" dirty="0" smtClean="0"/>
              <a:t>Weak uncoordinated ministries, low level of social sector professions</a:t>
            </a:r>
          </a:p>
          <a:p>
            <a:pPr lvl="1"/>
            <a:r>
              <a:rPr lang="en-GB" sz="2000" dirty="0" smtClean="0"/>
              <a:t>‘Social floor’ type initiatives too demanding?</a:t>
            </a:r>
          </a:p>
          <a:p>
            <a:pPr lvl="1"/>
            <a:r>
              <a:rPr lang="en-GB" sz="2000" dirty="0" smtClean="0"/>
              <a:t>Need for smart instruments which achieve several objectives</a:t>
            </a:r>
          </a:p>
          <a:p>
            <a:pPr lvl="1"/>
            <a:r>
              <a:rPr lang="en-GB" sz="2000" dirty="0" smtClean="0"/>
              <a:t>Capacity to assess options (PTO)</a:t>
            </a:r>
          </a:p>
          <a:p>
            <a:r>
              <a:rPr lang="en-GB" sz="2000" dirty="0" smtClean="0"/>
              <a:t>Mass poverty/vulnerability: targeting needed; capacity limits</a:t>
            </a:r>
          </a:p>
          <a:p>
            <a:pPr lvl="1"/>
            <a:r>
              <a:rPr lang="en-GB" sz="2000" dirty="0" smtClean="0"/>
              <a:t>Means testing &amp; conditions require greater capacity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Regular updating required; independent auditing – transparency essential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Centralised/decentralised models; innovations...</a:t>
            </a:r>
          </a:p>
          <a:p>
            <a:pPr lvl="1"/>
            <a:r>
              <a:rPr lang="en-GB" sz="2000" dirty="0" smtClean="0"/>
              <a:t>Electronic payment systems, private sector involvement</a:t>
            </a:r>
          </a:p>
          <a:p>
            <a:pPr lvl="1"/>
            <a:r>
              <a:rPr lang="en-GB" sz="2000" dirty="0" smtClean="0"/>
              <a:t>Involvement of civil society or local government</a:t>
            </a:r>
          </a:p>
          <a:p>
            <a:r>
              <a:rPr lang="en-GB" sz="2000" dirty="0" smtClean="0"/>
              <a:t>Capacity of health and education services a major issue</a:t>
            </a:r>
          </a:p>
          <a:p>
            <a:r>
              <a:rPr lang="en-GB" sz="2000" dirty="0" smtClean="0"/>
              <a:t>Complementary programmes – rarely adequate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Impact on poverty gap of allocating 1% of GDP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095" y="1142984"/>
            <a:ext cx="868911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 of low income countries – </a:t>
            </a:r>
            <a:r>
              <a:rPr lang="en-GB" b="1" i="1" dirty="0" smtClean="0"/>
              <a:t>politics</a:t>
            </a:r>
            <a:r>
              <a:rPr lang="en-GB" dirty="0" smtClean="0"/>
              <a:t>&gt;capacity&gt;finance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Affordability is a political calculation</a:t>
            </a:r>
          </a:p>
          <a:p>
            <a:r>
              <a:rPr lang="en-GB" dirty="0" smtClean="0"/>
              <a:t>Introducing, sustaining large scale schemes not impossible</a:t>
            </a:r>
          </a:p>
          <a:p>
            <a:pPr lvl="1"/>
            <a:r>
              <a:rPr lang="en-GB" dirty="0" smtClean="0"/>
              <a:t>Nepal and Lesotho pensions; Nepal other schemes</a:t>
            </a:r>
          </a:p>
          <a:p>
            <a:pPr lvl="1"/>
            <a:r>
              <a:rPr lang="en-GB" dirty="0" smtClean="0"/>
              <a:t>India’s history of provision through multiple schemes since mid 1980s:</a:t>
            </a:r>
          </a:p>
          <a:p>
            <a:pPr lvl="1"/>
            <a:r>
              <a:rPr lang="en-GB" dirty="0" smtClean="0"/>
              <a:t>No clear link in Asia between pc GDP and level of provision (</a:t>
            </a:r>
            <a:r>
              <a:rPr lang="en-GB" dirty="0" err="1" smtClean="0"/>
              <a:t>AsDB</a:t>
            </a:r>
            <a:r>
              <a:rPr lang="en-GB" dirty="0" smtClean="0"/>
              <a:t> SP Index)</a:t>
            </a:r>
          </a:p>
          <a:p>
            <a:r>
              <a:rPr lang="en-GB" dirty="0" smtClean="0"/>
              <a:t>Political economy is critical!</a:t>
            </a:r>
          </a:p>
          <a:p>
            <a:pPr lvl="1"/>
            <a:r>
              <a:rPr lang="en-GB" dirty="0" smtClean="0"/>
              <a:t>Political calculations behind choice of instrument &amp; target groups</a:t>
            </a:r>
          </a:p>
          <a:p>
            <a:pPr lvl="1"/>
            <a:r>
              <a:rPr lang="en-GB" dirty="0" smtClean="0"/>
              <a:t>Effects of choices on the social contract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“Electoral politics important in LA and S Asia, not in Africa” ?</a:t>
            </a:r>
          </a:p>
          <a:p>
            <a:pPr lvl="1"/>
            <a:r>
              <a:rPr lang="en-GB" dirty="0" smtClean="0"/>
              <a:t>Dominant political parties and ‘executive champions’ often key to introduction</a:t>
            </a:r>
          </a:p>
          <a:p>
            <a:pPr lvl="1"/>
            <a:r>
              <a:rPr lang="en-GB" dirty="0" smtClean="0"/>
              <a:t>but same electoral dynamics: </a:t>
            </a:r>
            <a:r>
              <a:rPr lang="en-GB" dirty="0" err="1" smtClean="0"/>
              <a:t>eg</a:t>
            </a:r>
            <a:r>
              <a:rPr lang="en-GB" dirty="0" smtClean="0"/>
              <a:t> 5 million pensioner votes in Tanzania moving to 2 party competition</a:t>
            </a:r>
          </a:p>
          <a:p>
            <a:r>
              <a:rPr lang="en-GB" dirty="0" smtClean="0"/>
              <a:t>Crises create political space</a:t>
            </a:r>
          </a:p>
          <a:p>
            <a:pPr lvl="1"/>
            <a:r>
              <a:rPr lang="en-GB" dirty="0" smtClean="0"/>
              <a:t>Civil society actors pushed, post 1997-8 Asian crisis</a:t>
            </a:r>
          </a:p>
          <a:p>
            <a:r>
              <a:rPr lang="en-GB" dirty="0" smtClean="0"/>
              <a:t>South-south learning</a:t>
            </a:r>
          </a:p>
          <a:p>
            <a:r>
              <a:rPr lang="en-GB" dirty="0" smtClean="0"/>
              <a:t>Coalitions of support evolve, making sustainability easier than introduction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Risks: dependence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Weak evidence base for dependency in the south</a:t>
            </a:r>
          </a:p>
          <a:p>
            <a:pPr lvl="1"/>
            <a:r>
              <a:rPr lang="en-GB" dirty="0" smtClean="0"/>
              <a:t>Anecdote, and exposure to northern pre-occupations</a:t>
            </a:r>
          </a:p>
          <a:p>
            <a:r>
              <a:rPr lang="en-GB" dirty="0" smtClean="0"/>
              <a:t>Amounts small – don’t discourage job seeking or enterprise, often time bound (CCT, pension)</a:t>
            </a:r>
          </a:p>
          <a:p>
            <a:pPr lvl="1"/>
            <a:r>
              <a:rPr lang="en-GB" dirty="0" smtClean="0"/>
              <a:t>Children the major beneficiaries</a:t>
            </a:r>
          </a:p>
          <a:p>
            <a:r>
              <a:rPr lang="en-GB" dirty="0" smtClean="0"/>
              <a:t>Evidence is of transfers supporting enterprise, job seeking...enhances agency</a:t>
            </a:r>
          </a:p>
          <a:p>
            <a:r>
              <a:rPr lang="en-GB" dirty="0" smtClean="0"/>
              <a:t>However: this is a serious concern, needs addressing</a:t>
            </a:r>
          </a:p>
          <a:p>
            <a:r>
              <a:rPr lang="en-GB" i="1" dirty="0" smtClean="0"/>
              <a:t>CPRC Policy Brief 22 – Social Assistance and the Dependency Syndrome, January 2011</a:t>
            </a:r>
            <a:endParaRPr lang="en-GB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Risks: revenue diversion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 fiscally constrained countries, expenditure targets cannot all be met</a:t>
            </a:r>
          </a:p>
          <a:p>
            <a:r>
              <a:rPr lang="en-GB" dirty="0" smtClean="0"/>
              <a:t>Where fiscal space is genuinely limited diversion from health, education, infrastructure, agriculture or other worthwhile expenditure is a serious risk</a:t>
            </a:r>
          </a:p>
          <a:p>
            <a:r>
              <a:rPr lang="en-GB" dirty="0" smtClean="0"/>
              <a:t>Political prioritisation is inevitable</a:t>
            </a:r>
          </a:p>
          <a:p>
            <a:pPr lvl="1"/>
            <a:r>
              <a:rPr lang="en-GB" dirty="0" smtClean="0"/>
              <a:t>‘consumption expenditure’ may not be a priority</a:t>
            </a:r>
          </a:p>
          <a:p>
            <a:r>
              <a:rPr lang="en-GB" dirty="0" smtClean="0"/>
              <a:t>Explains absence of domestic financing plans in some LICs</a:t>
            </a:r>
          </a:p>
          <a:p>
            <a:pPr lvl="1"/>
            <a:r>
              <a:rPr lang="en-GB" dirty="0" smtClean="0"/>
              <a:t>Political priority where national stability or retaining power is at stake (</a:t>
            </a:r>
            <a:r>
              <a:rPr lang="en-GB" dirty="0" err="1" smtClean="0"/>
              <a:t>eg</a:t>
            </a:r>
            <a:r>
              <a:rPr lang="en-GB" dirty="0" smtClean="0"/>
              <a:t> Nepal, Kenya)</a:t>
            </a:r>
          </a:p>
          <a:p>
            <a:pPr lvl="1"/>
            <a:r>
              <a:rPr lang="en-GB" dirty="0" smtClean="0"/>
              <a:t>‘deserving poor’ – </a:t>
            </a:r>
            <a:r>
              <a:rPr lang="en-GB" dirty="0" err="1" smtClean="0"/>
              <a:t>eg</a:t>
            </a:r>
            <a:r>
              <a:rPr lang="en-GB" dirty="0" smtClean="0"/>
              <a:t> constrained labour availability</a:t>
            </a:r>
          </a:p>
          <a:p>
            <a:r>
              <a:rPr lang="en-GB" dirty="0" smtClean="0"/>
              <a:t>Setting expenditure targets in a silo is not good policy making</a:t>
            </a:r>
          </a:p>
          <a:p>
            <a:r>
              <a:rPr lang="en-GB" i="1" dirty="0" smtClean="0"/>
              <a:t>ODI Project Briefing 31 (2009) 30 (2010) &amp; 55 (2011)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DFID Cash Transfers Evidence paper</a:t>
            </a:r>
          </a:p>
          <a:p>
            <a:r>
              <a:rPr lang="en-GB" dirty="0" smtClean="0"/>
              <a:t>CPRC policy guide, and policy briefs</a:t>
            </a:r>
          </a:p>
          <a:p>
            <a:r>
              <a:rPr lang="en-GB" dirty="0" smtClean="0"/>
              <a:t>ODI Briefing Papers, Project Briefings, </a:t>
            </a:r>
            <a:r>
              <a:rPr lang="en-GB" dirty="0" err="1" smtClean="0"/>
              <a:t>Toolsheet</a:t>
            </a:r>
            <a:endParaRPr lang="en-GB" dirty="0" smtClean="0"/>
          </a:p>
          <a:p>
            <a:r>
              <a:rPr lang="en-GB" dirty="0" smtClean="0"/>
              <a:t>DFID Social Protection and Growth</a:t>
            </a:r>
          </a:p>
          <a:p>
            <a:r>
              <a:rPr lang="en-GB" dirty="0" smtClean="0"/>
              <a:t>FAC Social protection and Growth...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Risks: growth reduction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Is this a real risk? Macro? Micro?</a:t>
            </a:r>
          </a:p>
          <a:p>
            <a:r>
              <a:rPr lang="en-GB" dirty="0" smtClean="0"/>
              <a:t>Macro:</a:t>
            </a:r>
          </a:p>
          <a:p>
            <a:pPr lvl="1"/>
            <a:r>
              <a:rPr lang="en-GB" dirty="0" smtClean="0"/>
              <a:t>No clear results from growth-social expenditure cross country regressions</a:t>
            </a:r>
          </a:p>
          <a:p>
            <a:pPr lvl="1"/>
            <a:r>
              <a:rPr lang="en-GB" dirty="0" smtClean="0"/>
              <a:t>Reduced labour supply from children and elderly compensated b y increased adult labour supply</a:t>
            </a:r>
          </a:p>
          <a:p>
            <a:pPr lvl="1"/>
            <a:r>
              <a:rPr lang="en-GB" dirty="0" smtClean="0"/>
              <a:t>Expenditure choices for fiscally constrained states but social expenditure benefits growth in long term via human capital investments</a:t>
            </a:r>
          </a:p>
          <a:p>
            <a:pPr lvl="1"/>
            <a:r>
              <a:rPr lang="en-GB" dirty="0" smtClean="0"/>
              <a:t>Addressing inequality now is less costly than addressing it later</a:t>
            </a:r>
          </a:p>
          <a:p>
            <a:r>
              <a:rPr lang="en-GB" dirty="0" smtClean="0"/>
              <a:t>Micro:</a:t>
            </a:r>
          </a:p>
          <a:p>
            <a:pPr lvl="1"/>
            <a:r>
              <a:rPr lang="en-GB" dirty="0" smtClean="0"/>
              <a:t>Strengthens micro-level outcomes:</a:t>
            </a:r>
          </a:p>
          <a:p>
            <a:pPr lvl="2"/>
            <a:r>
              <a:rPr lang="en-GB" dirty="0" smtClean="0"/>
              <a:t>Regular, reliable transfers lift credit constraints, savings increase</a:t>
            </a:r>
          </a:p>
          <a:p>
            <a:pPr lvl="2"/>
            <a:r>
              <a:rPr lang="en-GB" dirty="0" smtClean="0"/>
              <a:t>Greater household security leads to higher investment</a:t>
            </a:r>
          </a:p>
          <a:p>
            <a:pPr lvl="2"/>
            <a:r>
              <a:rPr lang="en-GB" dirty="0" smtClean="0"/>
              <a:t>Channelling transfers to women improves resource allocation (</a:t>
            </a:r>
            <a:r>
              <a:rPr lang="en-GB" dirty="0" err="1" smtClean="0"/>
              <a:t>eg</a:t>
            </a:r>
            <a:r>
              <a:rPr lang="en-GB" dirty="0" smtClean="0"/>
              <a:t> to children)</a:t>
            </a:r>
          </a:p>
          <a:p>
            <a:pPr lvl="1"/>
            <a:r>
              <a:rPr lang="en-GB" dirty="0" smtClean="0"/>
              <a:t>Manage risk by ensuring protection contributes to asset building and that market functioning improves too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Risk: donor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Heavy reliance on donor funding: programme design influenced by donor priorities</a:t>
            </a:r>
          </a:p>
          <a:p>
            <a:pPr lvl="1"/>
            <a:r>
              <a:rPr lang="en-GB" dirty="0" smtClean="0"/>
              <a:t>Lobbies for particular groups (mandated NGOs, </a:t>
            </a:r>
            <a:r>
              <a:rPr lang="en-GB" dirty="0" err="1" smtClean="0"/>
              <a:t>Unicef</a:t>
            </a:r>
            <a:r>
              <a:rPr lang="en-GB" dirty="0" smtClean="0"/>
              <a:t>)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OVC focus of PEPFAR &amp; Global Fund supported transfer programmes</a:t>
            </a:r>
          </a:p>
          <a:p>
            <a:r>
              <a:rPr lang="en-GB" dirty="0" smtClean="0"/>
              <a:t>Programme sustainability threat</a:t>
            </a:r>
          </a:p>
          <a:p>
            <a:pPr lvl="1"/>
            <a:r>
              <a:rPr lang="en-GB" dirty="0" smtClean="0"/>
              <a:t>If donors tire of social protection</a:t>
            </a:r>
          </a:p>
          <a:p>
            <a:pPr lvl="1"/>
            <a:r>
              <a:rPr lang="en-GB" dirty="0" smtClean="0"/>
              <a:t>If a country falls out of favour</a:t>
            </a:r>
          </a:p>
          <a:p>
            <a:r>
              <a:rPr lang="en-GB" dirty="0" smtClean="0"/>
              <a:t>Most sustained programmes have been state funded, small scale to start with</a:t>
            </a:r>
          </a:p>
          <a:p>
            <a:pPr lvl="1"/>
            <a:r>
              <a:rPr lang="en-GB" dirty="0" smtClean="0"/>
              <a:t>Can donors avoid trying to take control?</a:t>
            </a:r>
          </a:p>
          <a:p>
            <a:pPr lvl="1"/>
            <a:r>
              <a:rPr lang="en-GB" dirty="0" smtClean="0"/>
              <a:t>Startup costs are major, though...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Links with agriculture and markets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Agriculture a core part of the risk environment</a:t>
            </a:r>
          </a:p>
          <a:p>
            <a:pPr lvl="1"/>
            <a:r>
              <a:rPr lang="en-GB" dirty="0" smtClean="0"/>
              <a:t>Weather and markets</a:t>
            </a:r>
          </a:p>
          <a:p>
            <a:r>
              <a:rPr lang="en-GB" dirty="0" smtClean="0"/>
              <a:t>Agriculture policy rarely put risk reduction </a:t>
            </a:r>
            <a:r>
              <a:rPr lang="en-GB" u="sng" dirty="0" smtClean="0"/>
              <a:t>first</a:t>
            </a:r>
          </a:p>
          <a:p>
            <a:pPr lvl="1"/>
            <a:r>
              <a:rPr lang="en-GB" dirty="0" smtClean="0"/>
              <a:t>Exceptions: irrigation investments, sustainable agriculture approaches, pest/drought/flood resistant seeds</a:t>
            </a:r>
          </a:p>
          <a:p>
            <a:r>
              <a:rPr lang="en-GB" dirty="0" smtClean="0"/>
              <a:t>Calls for integration of agriculture and social protection policies</a:t>
            </a:r>
          </a:p>
          <a:p>
            <a:pPr lvl="1"/>
            <a:r>
              <a:rPr lang="en-GB" dirty="0" smtClean="0"/>
              <a:t>Need to search for practical ways forward, especially given capacity limits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Tanzania contract farming case study: cotton, assets and protection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Cotton creates stronger upward mobility  dynamic in drought prone  NW Tanzania than elsewhere</a:t>
            </a:r>
          </a:p>
          <a:p>
            <a:pPr lvl="1"/>
            <a:r>
              <a:rPr lang="en-GB" dirty="0" smtClean="0"/>
              <a:t>Contract farming expanding the possibilities especially for poorer households</a:t>
            </a:r>
          </a:p>
          <a:p>
            <a:pPr lvl="1"/>
            <a:r>
              <a:rPr lang="en-GB" dirty="0" smtClean="0"/>
              <a:t>Acquisition of ox-plough &amp; oxen critical to escaping poverty: programme expansion to asset building recommended</a:t>
            </a:r>
          </a:p>
          <a:p>
            <a:r>
              <a:rPr lang="en-GB" dirty="0" smtClean="0"/>
              <a:t>Downward mobility is largely due to ill-health and death, and this reduces cotton growing</a:t>
            </a:r>
          </a:p>
          <a:p>
            <a:pPr lvl="1"/>
            <a:r>
              <a:rPr lang="en-GB" dirty="0" smtClean="0"/>
              <a:t>Cotton revenues could support under-funded Community Health Insurance scheme: programme expansion to protection</a:t>
            </a:r>
          </a:p>
          <a:p>
            <a:pPr lvl="1"/>
            <a:r>
              <a:rPr lang="en-GB" dirty="0" smtClean="0"/>
              <a:t>Major protection provided is food handouts in 2011 to address widespread food crop failure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forward: critical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Critical to strongly address vulnerability – at the heart of poverty dynamics and chronic poverty</a:t>
            </a:r>
          </a:p>
          <a:p>
            <a:pPr lvl="1"/>
            <a:r>
              <a:rPr lang="en-GB" dirty="0" smtClean="0"/>
              <a:t>Cash transfers one set of instruments: level of transfer a key issue</a:t>
            </a:r>
          </a:p>
          <a:p>
            <a:pPr lvl="1"/>
            <a:r>
              <a:rPr lang="en-GB" dirty="0" smtClean="0"/>
              <a:t>Insurance: states have to lead the way</a:t>
            </a:r>
          </a:p>
          <a:p>
            <a:pPr lvl="1"/>
            <a:r>
              <a:rPr lang="en-GB" dirty="0" smtClean="0"/>
              <a:t>Sectors are reluctant risk proofers: </a:t>
            </a:r>
            <a:r>
              <a:rPr lang="en-GB" dirty="0" err="1" smtClean="0"/>
              <a:t>eg</a:t>
            </a:r>
            <a:r>
              <a:rPr lang="en-GB" dirty="0" smtClean="0"/>
              <a:t> agriculture</a:t>
            </a:r>
          </a:p>
          <a:p>
            <a:r>
              <a:rPr lang="en-GB" dirty="0" smtClean="0"/>
              <a:t>Innovative  asset-market-protection programmes</a:t>
            </a:r>
          </a:p>
          <a:p>
            <a:pPr lvl="1"/>
            <a:r>
              <a:rPr lang="en-GB" dirty="0" smtClean="0"/>
              <a:t>Support innovative collaborative initiatives</a:t>
            </a:r>
          </a:p>
          <a:p>
            <a:r>
              <a:rPr lang="en-GB" dirty="0" smtClean="0"/>
              <a:t>Expenditure target traps:  build government capacity to cope with lobbies</a:t>
            </a:r>
          </a:p>
          <a:p>
            <a:r>
              <a:rPr lang="en-GB" dirty="0" smtClean="0"/>
              <a:t>Pro-poor politics</a:t>
            </a:r>
          </a:p>
          <a:p>
            <a:pPr lvl="1"/>
            <a:r>
              <a:rPr lang="en-GB" dirty="0" smtClean="0"/>
              <a:t>Parties critical</a:t>
            </a:r>
          </a:p>
          <a:p>
            <a:pPr lvl="1"/>
            <a:r>
              <a:rPr lang="en-GB" dirty="0" smtClean="0"/>
              <a:t>Civil society organisations playing a role but...beware lobbies</a:t>
            </a:r>
          </a:p>
          <a:p>
            <a:r>
              <a:rPr lang="en-GB" dirty="0" smtClean="0"/>
              <a:t>Donor involvement</a:t>
            </a:r>
          </a:p>
          <a:p>
            <a:pPr lvl="1"/>
            <a:r>
              <a:rPr lang="en-GB" dirty="0" smtClean="0"/>
              <a:t>Positive but systems need to be tax revenue based</a:t>
            </a:r>
          </a:p>
          <a:p>
            <a:pPr lvl="1"/>
            <a:r>
              <a:rPr lang="en-GB" dirty="0" smtClean="0"/>
              <a:t>Aid through budget support better than off-budget aid</a:t>
            </a:r>
          </a:p>
          <a:p>
            <a:pPr lvl="1"/>
            <a:r>
              <a:rPr lang="en-GB" dirty="0" smtClean="0"/>
              <a:t>Beware magic bullet syndrome though</a:t>
            </a:r>
          </a:p>
          <a:p>
            <a:pPr lvl="1"/>
            <a:r>
              <a:rPr lang="en-GB" dirty="0" smtClean="0"/>
              <a:t>Lots of useful advice in the  </a:t>
            </a:r>
            <a:r>
              <a:rPr lang="en-GB" i="1" dirty="0" smtClean="0"/>
              <a:t>Social Protection in Africa: a Way Forward</a:t>
            </a:r>
            <a:r>
              <a:rPr lang="en-GB" dirty="0" smtClean="0"/>
              <a:t> document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Poverty and social protection</a:t>
            </a:r>
          </a:p>
          <a:p>
            <a:r>
              <a:rPr lang="en-GB" dirty="0" smtClean="0"/>
              <a:t>The definitional debate</a:t>
            </a:r>
          </a:p>
          <a:p>
            <a:r>
              <a:rPr lang="en-GB" dirty="0" smtClean="0"/>
              <a:t>Expansion of provision – geography, politics, range of programmes</a:t>
            </a:r>
          </a:p>
          <a:p>
            <a:r>
              <a:rPr lang="en-GB" dirty="0" smtClean="0"/>
              <a:t>Impacts</a:t>
            </a:r>
          </a:p>
          <a:p>
            <a:r>
              <a:rPr lang="en-GB" dirty="0" smtClean="0"/>
              <a:t>Challenge of low income countries – politics&gt;capacity&gt;finance</a:t>
            </a:r>
          </a:p>
          <a:p>
            <a:r>
              <a:rPr lang="en-GB" dirty="0" smtClean="0"/>
              <a:t>Risks: dependence, revenue diversion, growth reduction</a:t>
            </a:r>
          </a:p>
          <a:p>
            <a:r>
              <a:rPr lang="en-GB" dirty="0" smtClean="0"/>
              <a:t>Links with agriculture and markets</a:t>
            </a:r>
          </a:p>
          <a:p>
            <a:r>
              <a:rPr lang="en-GB" dirty="0" smtClean="0"/>
              <a:t>Tanzania case study: cotton</a:t>
            </a:r>
          </a:p>
          <a:p>
            <a:r>
              <a:rPr lang="en-GB" dirty="0" smtClean="0"/>
              <a:t>Ways forward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Poverty and social protection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Extreme poverty has been hard to reduce despite economic growth</a:t>
            </a:r>
          </a:p>
          <a:p>
            <a:r>
              <a:rPr lang="en-GB" dirty="0" smtClean="0"/>
              <a:t>Human development emphasis has not been enough</a:t>
            </a:r>
          </a:p>
          <a:p>
            <a:r>
              <a:rPr lang="en-GB" dirty="0" smtClean="0"/>
              <a:t>Social protection addresses risk – bridges between economic and social aspects of deprivation</a:t>
            </a:r>
          </a:p>
          <a:p>
            <a:r>
              <a:rPr lang="en-GB" dirty="0" smtClean="0"/>
              <a:t>Cash Transfers are very ‘doable’ for neo-liberal states/world order</a:t>
            </a:r>
          </a:p>
          <a:p>
            <a:pPr lvl="1"/>
            <a:r>
              <a:rPr lang="en-GB" dirty="0" smtClean="0"/>
              <a:t>Exactly what and how much is debated</a:t>
            </a:r>
          </a:p>
          <a:p>
            <a:pPr lvl="1"/>
            <a:r>
              <a:rPr lang="en-GB" dirty="0" smtClean="0"/>
              <a:t>What alternatives are there? Asset transfers? Value chain engineering?</a:t>
            </a:r>
          </a:p>
          <a:p>
            <a:pPr lvl="1"/>
            <a:r>
              <a:rPr lang="en-GB" dirty="0" smtClean="0"/>
              <a:t>In fact they are complementary interventions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Assets-markets-protection synergies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Escaping poverty is ‘saw-toothed’ (PTO)</a:t>
            </a:r>
          </a:p>
          <a:p>
            <a:pPr lvl="1"/>
            <a:r>
              <a:rPr lang="en-GB" dirty="0" smtClean="0"/>
              <a:t>Building assets and capabilities are key to escaping poverty</a:t>
            </a:r>
          </a:p>
          <a:p>
            <a:pPr lvl="1"/>
            <a:r>
              <a:rPr lang="en-GB" dirty="0" smtClean="0"/>
              <a:t>Market returns (to labour, to products and services) need to be decent</a:t>
            </a:r>
          </a:p>
          <a:p>
            <a:pPr lvl="1"/>
            <a:r>
              <a:rPr lang="en-GB" dirty="0" smtClean="0"/>
              <a:t>Protecting gains are critical to falling back into poverty</a:t>
            </a:r>
          </a:p>
          <a:p>
            <a:r>
              <a:rPr lang="en-GB" dirty="0" smtClean="0"/>
              <a:t>Sustained escapes require all three: SP is not a magic bullet!</a:t>
            </a:r>
          </a:p>
          <a:p>
            <a:pPr lvl="1"/>
            <a:r>
              <a:rPr lang="en-GB" dirty="0" smtClean="0"/>
              <a:t>Balancing protection, prevention, &amp; promotion</a:t>
            </a:r>
          </a:p>
          <a:p>
            <a:r>
              <a:rPr lang="en-GB" dirty="0" smtClean="0"/>
              <a:t>BRAC TUP classic example</a:t>
            </a:r>
          </a:p>
          <a:p>
            <a:pPr lvl="1"/>
            <a:r>
              <a:rPr lang="en-GB" dirty="0" smtClean="0"/>
              <a:t>Need many more!</a:t>
            </a:r>
          </a:p>
          <a:p>
            <a:r>
              <a:rPr lang="en-GB" dirty="0" smtClean="0"/>
              <a:t>Sections 4 &amp; 6 of </a:t>
            </a:r>
            <a:r>
              <a:rPr lang="en-GB" i="1" dirty="0" smtClean="0"/>
              <a:t>Tackling Chronic Poverty: Key messages for policy makers (CPRC, 2011 </a:t>
            </a:r>
            <a:r>
              <a:rPr lang="en-GB" i="1" dirty="0" smtClean="0">
                <a:hlinkClick r:id="rId3"/>
              </a:rPr>
              <a:t>www.chronicpoverty.org</a:t>
            </a:r>
            <a:r>
              <a:rPr lang="en-GB" i="1" dirty="0" smtClean="0"/>
              <a:t> 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0" y="0"/>
          <a:ext cx="9181478" cy="6858000"/>
        </p:xfrm>
        <a:graphic>
          <a:graphicData uri="http://schemas.openxmlformats.org/presentationml/2006/ole">
            <p:oleObj spid="_x0000_s2050" name="Document" r:id="rId4" imgW="4858988" imgH="314991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protection definitions mature?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Scope</a:t>
            </a:r>
          </a:p>
          <a:p>
            <a:pPr lvl="1"/>
            <a:r>
              <a:rPr lang="en-GB" dirty="0" smtClean="0"/>
              <a:t>It’s broad, but not the same as poverty reduction</a:t>
            </a:r>
          </a:p>
          <a:p>
            <a:r>
              <a:rPr lang="en-GB" dirty="0" smtClean="0"/>
              <a:t>Objective</a:t>
            </a:r>
          </a:p>
          <a:p>
            <a:pPr lvl="1"/>
            <a:r>
              <a:rPr lang="en-GB" dirty="0" smtClean="0"/>
              <a:t>Increased security as a part of development and transformation, not just risk and vulnerability</a:t>
            </a:r>
          </a:p>
          <a:p>
            <a:pPr lvl="1"/>
            <a:r>
              <a:rPr lang="en-GB" dirty="0" smtClean="0"/>
              <a:t>Regional diversity</a:t>
            </a:r>
          </a:p>
          <a:p>
            <a:r>
              <a:rPr lang="en-GB" dirty="0" smtClean="0"/>
              <a:t>Instruments</a:t>
            </a:r>
          </a:p>
          <a:p>
            <a:pPr lvl="1"/>
            <a:r>
              <a:rPr lang="en-GB" dirty="0" smtClean="0"/>
              <a:t>Social assistance (cash transfers)</a:t>
            </a:r>
          </a:p>
          <a:p>
            <a:pPr lvl="1"/>
            <a:r>
              <a:rPr lang="en-GB" dirty="0" smtClean="0"/>
              <a:t>Risk insurance</a:t>
            </a:r>
          </a:p>
          <a:p>
            <a:pPr lvl="1"/>
            <a:r>
              <a:rPr lang="en-GB" dirty="0" smtClean="0"/>
              <a:t>Food assistance</a:t>
            </a:r>
          </a:p>
          <a:p>
            <a:pPr lvl="1"/>
            <a:r>
              <a:rPr lang="en-GB" dirty="0" smtClean="0"/>
              <a:t>Asset transfers for resilience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Expansion of provision – geography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Dramatic MIC expansion – up to 1 billion people covered</a:t>
            </a:r>
          </a:p>
          <a:p>
            <a:r>
              <a:rPr lang="en-GB" dirty="0" smtClean="0"/>
              <a:t>From MICs to LICs: but with some exceptions (Ethiopia) LICs are far behind</a:t>
            </a:r>
          </a:p>
          <a:p>
            <a:pPr lvl="1"/>
            <a:r>
              <a:rPr lang="en-GB" dirty="0" smtClean="0"/>
              <a:t>pilots</a:t>
            </a:r>
          </a:p>
          <a:p>
            <a:r>
              <a:rPr lang="en-GB" dirty="0" smtClean="0"/>
              <a:t>From LA and Asia to Africa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Expansion of provision – politics and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From the margins to the mainstream development policy</a:t>
            </a:r>
          </a:p>
          <a:p>
            <a:r>
              <a:rPr lang="en-GB" dirty="0" smtClean="0"/>
              <a:t>From vulnerability and risk to chronic poverty and back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crisis integration of risk insurance into social assistance</a:t>
            </a:r>
          </a:p>
          <a:p>
            <a:r>
              <a:rPr lang="en-GB" dirty="0" smtClean="0"/>
              <a:t>Prevention and protection to promotion and transformation</a:t>
            </a:r>
          </a:p>
          <a:p>
            <a:r>
              <a:rPr lang="en-GB" dirty="0" smtClean="0"/>
              <a:t>Deepening of social democracy (LA)</a:t>
            </a:r>
          </a:p>
          <a:p>
            <a:pPr lvl="1"/>
            <a:r>
              <a:rPr lang="en-GB" dirty="0" smtClean="0"/>
              <a:t>Importance of M &amp; E</a:t>
            </a:r>
          </a:p>
          <a:p>
            <a:r>
              <a:rPr lang="en-GB" dirty="0" smtClean="0"/>
              <a:t>Social protection and the social contract</a:t>
            </a:r>
          </a:p>
          <a:p>
            <a:r>
              <a:rPr lang="en-GB" dirty="0" smtClean="0"/>
              <a:t>Acknowledgement of enhanced global risks</a:t>
            </a:r>
          </a:p>
          <a:p>
            <a:pPr lvl="1"/>
            <a:r>
              <a:rPr lang="en-GB" dirty="0" smtClean="0"/>
              <a:t>Increased G8, World Bank commitments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11349</TotalTime>
  <Words>2111</Words>
  <Application>Microsoft Office PowerPoint</Application>
  <PresentationFormat>On-screen Show (4:3)</PresentationFormat>
  <Paragraphs>249</Paragraphs>
  <Slides>24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   Social protection:  overview of  progress and challenges</vt:lpstr>
      <vt:lpstr>Sources</vt:lpstr>
      <vt:lpstr>Contents</vt:lpstr>
      <vt:lpstr>Poverty and social protection </vt:lpstr>
      <vt:lpstr>Assets-markets-protection synergies</vt:lpstr>
      <vt:lpstr>Slide 6</vt:lpstr>
      <vt:lpstr>Social protection definitions mature?</vt:lpstr>
      <vt:lpstr>Expansion of provision – geography</vt:lpstr>
      <vt:lpstr>Expansion of provision – politics and purpose</vt:lpstr>
      <vt:lpstr> Expansion of provision – range of programmes</vt:lpstr>
      <vt:lpstr>Range of impacts</vt:lpstr>
      <vt:lpstr>Factors influencing impacts</vt:lpstr>
      <vt:lpstr>Challenge of low income countries – politics&gt;capacity&gt;finance </vt:lpstr>
      <vt:lpstr>Challenge of low income countries – politics&gt;capacity&gt;finance </vt:lpstr>
      <vt:lpstr>Impact on poverty gap of allocating 1% of GDP</vt:lpstr>
      <vt:lpstr>Challenge of low income countries – politics&gt;capacity&gt;finance </vt:lpstr>
      <vt:lpstr>Politics cont’d</vt:lpstr>
      <vt:lpstr>Risks: dependence</vt:lpstr>
      <vt:lpstr>Risks: revenue diversion</vt:lpstr>
      <vt:lpstr>Risks: growth reduction </vt:lpstr>
      <vt:lpstr>Risk: donor influence</vt:lpstr>
      <vt:lpstr>Links with agriculture and markets</vt:lpstr>
      <vt:lpstr>Tanzania contract farming case study: cotton, assets and protection </vt:lpstr>
      <vt:lpstr>Ways forward: critical issues</vt:lpstr>
    </vt:vector>
  </TitlesOfParts>
  <Company>Overseas Development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protection: global overview</dc:title>
  <dc:creator>ashepherd</dc:creator>
  <cp:lastModifiedBy>Caitlin Nordehn</cp:lastModifiedBy>
  <cp:revision>104</cp:revision>
  <dcterms:created xsi:type="dcterms:W3CDTF">2011-09-16T09:46:29Z</dcterms:created>
  <dcterms:modified xsi:type="dcterms:W3CDTF">2012-03-16T13:55:12Z</dcterms:modified>
</cp:coreProperties>
</file>